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7000200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356" y="-6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15" y="7070108"/>
            <a:ext cx="22950170" cy="15040222"/>
          </a:xfrm>
        </p:spPr>
        <p:txBody>
          <a:bodyPr anchor="b"/>
          <a:lstStyle>
            <a:lvl1pPr algn="ctr">
              <a:defRPr sz="1771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22690338"/>
            <a:ext cx="20250150" cy="10430151"/>
          </a:xfrm>
        </p:spPr>
        <p:txBody>
          <a:bodyPr/>
          <a:lstStyle>
            <a:lvl1pPr marL="0" indent="0" algn="ctr">
              <a:buNone/>
              <a:defRPr sz="7087"/>
            </a:lvl1pPr>
            <a:lvl2pPr marL="1350020" indent="0" algn="ctr">
              <a:buNone/>
              <a:defRPr sz="5906"/>
            </a:lvl2pPr>
            <a:lvl3pPr marL="2700040" indent="0" algn="ctr">
              <a:buNone/>
              <a:defRPr sz="5315"/>
            </a:lvl3pPr>
            <a:lvl4pPr marL="4050060" indent="0" algn="ctr">
              <a:buNone/>
              <a:defRPr sz="4724"/>
            </a:lvl4pPr>
            <a:lvl5pPr marL="5400081" indent="0" algn="ctr">
              <a:buNone/>
              <a:defRPr sz="4724"/>
            </a:lvl5pPr>
            <a:lvl6pPr marL="6750101" indent="0" algn="ctr">
              <a:buNone/>
              <a:defRPr sz="4724"/>
            </a:lvl6pPr>
            <a:lvl7pPr marL="8100121" indent="0" algn="ctr">
              <a:buNone/>
              <a:defRPr sz="4724"/>
            </a:lvl7pPr>
            <a:lvl8pPr marL="9450141" indent="0" algn="ctr">
              <a:buNone/>
              <a:defRPr sz="4724"/>
            </a:lvl8pPr>
            <a:lvl9pPr marL="10800161" indent="0" algn="ctr">
              <a:buNone/>
              <a:defRPr sz="4724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1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62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20" y="2300034"/>
            <a:ext cx="5821918" cy="366105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5" y="2300034"/>
            <a:ext cx="17128252" cy="366105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6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69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2" y="10770172"/>
            <a:ext cx="23287673" cy="17970262"/>
          </a:xfrm>
        </p:spPr>
        <p:txBody>
          <a:bodyPr anchor="b"/>
          <a:lstStyle>
            <a:lvl1pPr>
              <a:defRPr sz="1771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2" y="28910440"/>
            <a:ext cx="23287673" cy="9450136"/>
          </a:xfrm>
        </p:spPr>
        <p:txBody>
          <a:bodyPr/>
          <a:lstStyle>
            <a:lvl1pPr marL="0" indent="0">
              <a:buNone/>
              <a:defRPr sz="7087">
                <a:solidFill>
                  <a:schemeClr val="tx1"/>
                </a:solidFill>
              </a:defRPr>
            </a:lvl1pPr>
            <a:lvl2pPr marL="1350020" indent="0">
              <a:buNone/>
              <a:defRPr sz="5906">
                <a:solidFill>
                  <a:schemeClr val="tx1">
                    <a:tint val="75000"/>
                  </a:schemeClr>
                </a:solidFill>
              </a:defRPr>
            </a:lvl2pPr>
            <a:lvl3pPr marL="2700040" indent="0">
              <a:buNone/>
              <a:defRPr sz="5315">
                <a:solidFill>
                  <a:schemeClr val="tx1">
                    <a:tint val="75000"/>
                  </a:schemeClr>
                </a:solidFill>
              </a:defRPr>
            </a:lvl3pPr>
            <a:lvl4pPr marL="4050060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4pPr>
            <a:lvl5pPr marL="540008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5pPr>
            <a:lvl6pPr marL="675010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6pPr>
            <a:lvl7pPr marL="810012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7pPr>
            <a:lvl8pPr marL="945014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8pPr>
            <a:lvl9pPr marL="10800161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9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11500170"/>
            <a:ext cx="11475085" cy="2741040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11500170"/>
            <a:ext cx="11475085" cy="2741040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35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2300044"/>
            <a:ext cx="23287673" cy="835012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4" y="10590160"/>
            <a:ext cx="11422348" cy="5190073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4" y="15780233"/>
            <a:ext cx="11422348" cy="2321034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3" y="10590160"/>
            <a:ext cx="11478602" cy="5190073"/>
          </a:xfrm>
        </p:spPr>
        <p:txBody>
          <a:bodyPr anchor="b"/>
          <a:lstStyle>
            <a:lvl1pPr marL="0" indent="0">
              <a:buNone/>
              <a:defRPr sz="7087" b="1"/>
            </a:lvl1pPr>
            <a:lvl2pPr marL="1350020" indent="0">
              <a:buNone/>
              <a:defRPr sz="5906" b="1"/>
            </a:lvl2pPr>
            <a:lvl3pPr marL="2700040" indent="0">
              <a:buNone/>
              <a:defRPr sz="5315" b="1"/>
            </a:lvl3pPr>
            <a:lvl4pPr marL="4050060" indent="0">
              <a:buNone/>
              <a:defRPr sz="4724" b="1"/>
            </a:lvl4pPr>
            <a:lvl5pPr marL="5400081" indent="0">
              <a:buNone/>
              <a:defRPr sz="4724" b="1"/>
            </a:lvl5pPr>
            <a:lvl6pPr marL="6750101" indent="0">
              <a:buNone/>
              <a:defRPr sz="4724" b="1"/>
            </a:lvl6pPr>
            <a:lvl7pPr marL="8100121" indent="0">
              <a:buNone/>
              <a:defRPr sz="4724" b="1"/>
            </a:lvl7pPr>
            <a:lvl8pPr marL="9450141" indent="0">
              <a:buNone/>
              <a:defRPr sz="4724" b="1"/>
            </a:lvl8pPr>
            <a:lvl9pPr marL="10800161" indent="0">
              <a:buNone/>
              <a:defRPr sz="47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3" y="15780233"/>
            <a:ext cx="11478602" cy="2321034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43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5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87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880042"/>
            <a:ext cx="8708267" cy="10080149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6220102"/>
            <a:ext cx="13668851" cy="30700453"/>
          </a:xfrm>
        </p:spPr>
        <p:txBody>
          <a:bodyPr/>
          <a:lstStyle>
            <a:lvl1pPr>
              <a:defRPr sz="9449"/>
            </a:lvl1pPr>
            <a:lvl2pPr>
              <a:defRPr sz="8268"/>
            </a:lvl2pPr>
            <a:lvl3pPr>
              <a:defRPr sz="7087"/>
            </a:lvl3pPr>
            <a:lvl4pPr>
              <a:defRPr sz="5906"/>
            </a:lvl4pPr>
            <a:lvl5pPr>
              <a:defRPr sz="5906"/>
            </a:lvl5pPr>
            <a:lvl6pPr>
              <a:defRPr sz="5906"/>
            </a:lvl6pPr>
            <a:lvl7pPr>
              <a:defRPr sz="5906"/>
            </a:lvl7pPr>
            <a:lvl8pPr>
              <a:defRPr sz="5906"/>
            </a:lvl8pPr>
            <a:lvl9pPr>
              <a:defRPr sz="590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12960191"/>
            <a:ext cx="8708267" cy="24010358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32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2880042"/>
            <a:ext cx="8708267" cy="10080149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78602" y="6220102"/>
            <a:ext cx="13668851" cy="30700453"/>
          </a:xfrm>
        </p:spPr>
        <p:txBody>
          <a:bodyPr anchor="t"/>
          <a:lstStyle>
            <a:lvl1pPr marL="0" indent="0">
              <a:buNone/>
              <a:defRPr sz="9449"/>
            </a:lvl1pPr>
            <a:lvl2pPr marL="1350020" indent="0">
              <a:buNone/>
              <a:defRPr sz="8268"/>
            </a:lvl2pPr>
            <a:lvl3pPr marL="2700040" indent="0">
              <a:buNone/>
              <a:defRPr sz="7087"/>
            </a:lvl3pPr>
            <a:lvl4pPr marL="4050060" indent="0">
              <a:buNone/>
              <a:defRPr sz="5906"/>
            </a:lvl4pPr>
            <a:lvl5pPr marL="5400081" indent="0">
              <a:buNone/>
              <a:defRPr sz="5906"/>
            </a:lvl5pPr>
            <a:lvl6pPr marL="6750101" indent="0">
              <a:buNone/>
              <a:defRPr sz="5906"/>
            </a:lvl6pPr>
            <a:lvl7pPr marL="8100121" indent="0">
              <a:buNone/>
              <a:defRPr sz="5906"/>
            </a:lvl7pPr>
            <a:lvl8pPr marL="9450141" indent="0">
              <a:buNone/>
              <a:defRPr sz="5906"/>
            </a:lvl8pPr>
            <a:lvl9pPr marL="10800161" indent="0">
              <a:buNone/>
              <a:defRPr sz="5906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12960191"/>
            <a:ext cx="8708267" cy="24010358"/>
          </a:xfrm>
        </p:spPr>
        <p:txBody>
          <a:bodyPr/>
          <a:lstStyle>
            <a:lvl1pPr marL="0" indent="0">
              <a:buNone/>
              <a:defRPr sz="4724"/>
            </a:lvl1pPr>
            <a:lvl2pPr marL="1350020" indent="0">
              <a:buNone/>
              <a:defRPr sz="4134"/>
            </a:lvl2pPr>
            <a:lvl3pPr marL="2700040" indent="0">
              <a:buNone/>
              <a:defRPr sz="3543"/>
            </a:lvl3pPr>
            <a:lvl4pPr marL="4050060" indent="0">
              <a:buNone/>
              <a:defRPr sz="2953"/>
            </a:lvl4pPr>
            <a:lvl5pPr marL="5400081" indent="0">
              <a:buNone/>
              <a:defRPr sz="2953"/>
            </a:lvl5pPr>
            <a:lvl6pPr marL="6750101" indent="0">
              <a:buNone/>
              <a:defRPr sz="2953"/>
            </a:lvl6pPr>
            <a:lvl7pPr marL="8100121" indent="0">
              <a:buNone/>
              <a:defRPr sz="2953"/>
            </a:lvl7pPr>
            <a:lvl8pPr marL="9450141" indent="0">
              <a:buNone/>
              <a:defRPr sz="2953"/>
            </a:lvl8pPr>
            <a:lvl9pPr marL="10800161" indent="0">
              <a:buNone/>
              <a:defRPr sz="295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2300044"/>
            <a:ext cx="23287673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11500170"/>
            <a:ext cx="23287673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40040601"/>
            <a:ext cx="6075045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43960-E7F0-4231-991A-DEA16EAFE26C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40040601"/>
            <a:ext cx="9112568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40040601"/>
            <a:ext cx="6075045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82A14-D533-44F4-A38D-631FCB14F5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88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00040" rtl="0" eaLnBrk="1" latinLnBrk="0" hangingPunct="1">
        <a:lnSpc>
          <a:spcPct val="90000"/>
        </a:lnSpc>
        <a:spcBef>
          <a:spcPct val="0"/>
        </a:spcBef>
        <a:buNone/>
        <a:defRPr sz="1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5010" indent="-675010" algn="l" defTabSz="2700040" rtl="0" eaLnBrk="1" latinLnBrk="0" hangingPunct="1">
        <a:lnSpc>
          <a:spcPct val="90000"/>
        </a:lnSpc>
        <a:spcBef>
          <a:spcPts val="2953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1pPr>
      <a:lvl2pPr marL="202503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375050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906" kern="1200">
          <a:solidFill>
            <a:schemeClr val="tx1"/>
          </a:solidFill>
          <a:latin typeface="+mn-lt"/>
          <a:ea typeface="+mn-ea"/>
          <a:cs typeface="+mn-cs"/>
        </a:defRPr>
      </a:lvl3pPr>
      <a:lvl4pPr marL="47250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607509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742511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77513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1012515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1475171" indent="-675010" algn="l" defTabSz="270004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1pPr>
      <a:lvl2pPr marL="135002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2pPr>
      <a:lvl3pPr marL="270004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3pPr>
      <a:lvl4pPr marL="4050060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4pPr>
      <a:lvl5pPr marL="540008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5pPr>
      <a:lvl6pPr marL="675010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6pPr>
      <a:lvl7pPr marL="810012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7pPr>
      <a:lvl8pPr marL="945014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8pPr>
      <a:lvl9pPr marL="10800161" algn="l" defTabSz="2700040" rtl="0" eaLnBrk="1" latinLnBrk="0" hangingPunct="1">
        <a:defRPr sz="5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5D5A9C8-B162-710E-5B71-5C2812F040A8}"/>
              </a:ext>
            </a:extLst>
          </p:cNvPr>
          <p:cNvSpPr txBox="1"/>
          <p:nvPr/>
        </p:nvSpPr>
        <p:spPr>
          <a:xfrm>
            <a:off x="0" y="6576991"/>
            <a:ext cx="27000200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研究結果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1B76EA-B843-AC93-BC6F-D67781B3D49E}"/>
              </a:ext>
            </a:extLst>
          </p:cNvPr>
          <p:cNvSpPr txBox="1"/>
          <p:nvPr/>
        </p:nvSpPr>
        <p:spPr>
          <a:xfrm>
            <a:off x="711270" y="192940"/>
            <a:ext cx="26057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四、生成模型評估指標的採用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FID score(</a:t>
            </a:r>
            <a:r>
              <a:rPr lang="fr-FR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Frechet Inception Distance score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IS(Inception Score)</a:t>
            </a: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733388-FA5E-CC9C-726C-4EB38F9D7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533" y="1641952"/>
            <a:ext cx="12300268" cy="1379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59A0C4-3E06-C82E-F57D-14854DE8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911" y="3796258"/>
            <a:ext cx="6970350" cy="24022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324A2A-FBB2-2B51-7A64-8F5A3568D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731" y="4251913"/>
            <a:ext cx="8885885" cy="1379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19F22B-690D-3E6E-6FA5-C82B9EA9E86D}"/>
              </a:ext>
            </a:extLst>
          </p:cNvPr>
          <p:cNvSpPr txBox="1"/>
          <p:nvPr/>
        </p:nvSpPr>
        <p:spPr>
          <a:xfrm>
            <a:off x="837607" y="8606550"/>
            <a:ext cx="26057212" cy="346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實驗一、預設模型的上色效果與瑕疵統整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									</a:t>
            </a:r>
            <a:endParaRPr lang="en-US" altLang="zh-TW" sz="4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實驗二、調整生成器與判別器權重帶來的影響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實驗三、改變 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pix2pix</a:t>
            </a:r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生成器架構帶來的影響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實驗四、調整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pix2pix</a:t>
            </a:r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訓練方式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實驗五、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GAN</a:t>
            </a:r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損失模式於對比式學習所帶來的影響 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(LSGAN/Vanilla/WGAN-GP)</a:t>
            </a:r>
            <a:endParaRPr lang="zh-TW" altLang="en-US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實驗六、有無採用</a:t>
            </a:r>
            <a:r>
              <a:rPr lang="en-US" altLang="zh-TW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Identity Loss</a:t>
            </a:r>
            <a:r>
              <a:rPr lang="zh-TW" altLang="en-US" sz="4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帶來的影響</a:t>
            </a:r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2AE758B-AE6B-61AF-BF5F-CB9EBDF83DEF}"/>
              </a:ext>
            </a:extLst>
          </p:cNvPr>
          <p:cNvGrpSpPr/>
          <p:nvPr/>
        </p:nvGrpSpPr>
        <p:grpSpPr>
          <a:xfrm>
            <a:off x="2928961" y="9572417"/>
            <a:ext cx="6597028" cy="3470013"/>
            <a:chOff x="1149972" y="9128387"/>
            <a:chExt cx="6009640" cy="300482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4098E88-CF62-980E-C375-23B11D2F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972" y="9128387"/>
              <a:ext cx="3004820" cy="3004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35BAA68-BE92-EB64-DD97-B1464D8DD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792" y="9128388"/>
              <a:ext cx="3004820" cy="3004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69FD305-054D-AB3C-5AFD-E88994E05987}"/>
              </a:ext>
            </a:extLst>
          </p:cNvPr>
          <p:cNvGrpSpPr/>
          <p:nvPr/>
        </p:nvGrpSpPr>
        <p:grpSpPr>
          <a:xfrm>
            <a:off x="9908146" y="9539018"/>
            <a:ext cx="6660528" cy="3503407"/>
            <a:chOff x="8160372" y="9128387"/>
            <a:chExt cx="6035038" cy="300482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CDA7E68-84F3-E1B4-1B7B-F15F4ABB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0372" y="9128387"/>
              <a:ext cx="3004819" cy="30048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CF9E77-CBCC-9111-FC0A-775802DDC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591" y="9128388"/>
              <a:ext cx="3004819" cy="30048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B206172-B98F-D8E6-2823-2620951F07DE}"/>
              </a:ext>
            </a:extLst>
          </p:cNvPr>
          <p:cNvGrpSpPr/>
          <p:nvPr/>
        </p:nvGrpSpPr>
        <p:grpSpPr>
          <a:xfrm>
            <a:off x="17064251" y="9572417"/>
            <a:ext cx="6810301" cy="3470010"/>
            <a:chOff x="16010258" y="9128387"/>
            <a:chExt cx="6009637" cy="300482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E3DC9B9-8E0B-2B30-D3CE-3E7245C0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5076" y="9128388"/>
              <a:ext cx="3004819" cy="30048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86B3F32-DC2C-AD24-E311-91E7BFA3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0258" y="9128387"/>
              <a:ext cx="3004818" cy="30048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56E59BB-6E4B-4DCE-F298-C91A9410DE29}"/>
              </a:ext>
            </a:extLst>
          </p:cNvPr>
          <p:cNvSpPr txBox="1"/>
          <p:nvPr/>
        </p:nvSpPr>
        <p:spPr>
          <a:xfrm>
            <a:off x="3589361" y="13196744"/>
            <a:ext cx="209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Pix2pix                                            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CycleGAN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CUT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A1DD49B-AC00-AC9C-D261-CFDCE6A38917}"/>
              </a:ext>
            </a:extLst>
          </p:cNvPr>
          <p:cNvGrpSpPr/>
          <p:nvPr/>
        </p:nvGrpSpPr>
        <p:grpSpPr>
          <a:xfrm>
            <a:off x="611281" y="15233712"/>
            <a:ext cx="9547212" cy="3824564"/>
            <a:chOff x="1609553" y="14307932"/>
            <a:chExt cx="10293992" cy="3857497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A8D52F7-2AB6-9A41-FFA5-5C4F89A9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553" y="14307932"/>
              <a:ext cx="5146996" cy="3857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66A0CDB-D69D-5C52-4ACD-35DDC1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549" y="14308937"/>
              <a:ext cx="5146996" cy="3856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6915D85-67BA-C98C-33EB-7480994F358D}"/>
              </a:ext>
            </a:extLst>
          </p:cNvPr>
          <p:cNvGrpSpPr/>
          <p:nvPr/>
        </p:nvGrpSpPr>
        <p:grpSpPr>
          <a:xfrm>
            <a:off x="10822336" y="15261158"/>
            <a:ext cx="7414861" cy="3874766"/>
            <a:chOff x="13086751" y="14988357"/>
            <a:chExt cx="6114343" cy="306764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C241A50-C01E-8DCC-6B51-D773DB84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751" y="14988357"/>
              <a:ext cx="3067649" cy="3067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179B7BD-801D-B213-16B9-40600FA3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0" y="14988357"/>
              <a:ext cx="3046694" cy="30676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879EF1-4A27-3F40-5980-1F424320A187}"/>
              </a:ext>
            </a:extLst>
          </p:cNvPr>
          <p:cNvGrpSpPr/>
          <p:nvPr/>
        </p:nvGrpSpPr>
        <p:grpSpPr>
          <a:xfrm>
            <a:off x="18521336" y="15261158"/>
            <a:ext cx="7713568" cy="3874766"/>
            <a:chOff x="12713335" y="20813554"/>
            <a:chExt cx="3132455" cy="1573530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575061B-1A3D-7406-8FD2-5D8A5A25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3335" y="20813554"/>
              <a:ext cx="1573530" cy="157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0E4C90D1-A7AC-D0DE-FC7B-CC505E5D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6865" y="20820856"/>
              <a:ext cx="1558925" cy="15662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35B954-5517-A1FA-3916-DDA52C8750CB}"/>
              </a:ext>
            </a:extLst>
          </p:cNvPr>
          <p:cNvSpPr txBox="1"/>
          <p:nvPr/>
        </p:nvSpPr>
        <p:spPr>
          <a:xfrm>
            <a:off x="3589360" y="13193433"/>
            <a:ext cx="209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Pix2pix                                            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CycleGAN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CUT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8C6A7E-162C-20A1-D5D4-4A43D7FB4D15}"/>
              </a:ext>
            </a:extLst>
          </p:cNvPr>
          <p:cNvSpPr txBox="1"/>
          <p:nvPr/>
        </p:nvSpPr>
        <p:spPr>
          <a:xfrm>
            <a:off x="1927031" y="19158829"/>
            <a:ext cx="24235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Pix2pix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損失曲線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pix2pix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CycleGAN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ngf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ndf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生成器與判別器之權重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等數值改變前後的對比圖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                                    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06FFFC1-076B-3A10-6D17-8A390AACB156}"/>
              </a:ext>
            </a:extLst>
          </p:cNvPr>
          <p:cNvGrpSpPr/>
          <p:nvPr/>
        </p:nvGrpSpPr>
        <p:grpSpPr>
          <a:xfrm>
            <a:off x="837607" y="21600319"/>
            <a:ext cx="6664163" cy="3641554"/>
            <a:chOff x="3393418" y="21975884"/>
            <a:chExt cx="3098800" cy="1549400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C742D94-9EF9-6B61-0C8E-EC95DD6E1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418" y="21975884"/>
              <a:ext cx="1549400" cy="15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F50EBCE1-B11D-EE34-EE0B-572E69B1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18" y="21975884"/>
              <a:ext cx="1549400" cy="15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C20E42A-FB27-21CF-BE51-517A8873AD80}"/>
              </a:ext>
            </a:extLst>
          </p:cNvPr>
          <p:cNvGrpSpPr/>
          <p:nvPr/>
        </p:nvGrpSpPr>
        <p:grpSpPr>
          <a:xfrm>
            <a:off x="14195353" y="21556463"/>
            <a:ext cx="7379822" cy="3718951"/>
            <a:chOff x="12569667" y="22110308"/>
            <a:chExt cx="3133090" cy="1578874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7B10EF0-6B49-E42A-6985-22A9D536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9667" y="22110308"/>
              <a:ext cx="1560830" cy="157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A155D1F-DB4F-4CE4-8328-AA21928DA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0497" y="22110308"/>
              <a:ext cx="1572260" cy="1572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3650406-42E6-DEDD-9178-E42191D805CB}"/>
              </a:ext>
            </a:extLst>
          </p:cNvPr>
          <p:cNvSpPr txBox="1"/>
          <p:nvPr/>
        </p:nvSpPr>
        <p:spPr>
          <a:xfrm>
            <a:off x="8062995" y="21649348"/>
            <a:ext cx="543710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由灰階處理圖像生成之結果，左右分別使用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U-Net</a:t>
            </a:r>
          </a:p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為生成器架構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左圖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B4DD74-856A-41A9-AECA-37E676B8F3D0}"/>
              </a:ext>
            </a:extLst>
          </p:cNvPr>
          <p:cNvSpPr txBox="1"/>
          <p:nvPr/>
        </p:nvSpPr>
        <p:spPr>
          <a:xfrm>
            <a:off x="21756547" y="21600319"/>
            <a:ext cx="474159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由舊航照生成之結果，左右分別使用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U-Net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為生成器架構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左圖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88461F5-08AD-A7E2-AD7D-2C22C6034DE1}"/>
              </a:ext>
            </a:extLst>
          </p:cNvPr>
          <p:cNvGrpSpPr/>
          <p:nvPr/>
        </p:nvGrpSpPr>
        <p:grpSpPr>
          <a:xfrm>
            <a:off x="13462020" y="26463654"/>
            <a:ext cx="9825965" cy="3305113"/>
            <a:chOff x="2677138" y="26945197"/>
            <a:chExt cx="4258945" cy="1432561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F49DACCE-6FEE-B8CF-9102-6C11F7EC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38" y="26945197"/>
              <a:ext cx="1432560" cy="1432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65028C1F-BF91-EF23-8C60-3218542E2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698" y="26945197"/>
              <a:ext cx="1416050" cy="1432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B4B0E61E-3F08-86C6-56BB-1449ECD21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748" y="26945198"/>
              <a:ext cx="1410335" cy="1432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317B869-41A6-84B2-A511-6B57DB934E2E}"/>
              </a:ext>
            </a:extLst>
          </p:cNvPr>
          <p:cNvGrpSpPr/>
          <p:nvPr/>
        </p:nvGrpSpPr>
        <p:grpSpPr>
          <a:xfrm>
            <a:off x="779120" y="26463654"/>
            <a:ext cx="9892724" cy="3305110"/>
            <a:chOff x="1392268" y="26871384"/>
            <a:chExt cx="4323994" cy="1444625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9E471A1B-F21A-D684-C539-0D97FE71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268" y="26872019"/>
              <a:ext cx="1443355" cy="14433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FBC2B866-51D1-7F5D-2CE0-0F69FB762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623" y="26872019"/>
              <a:ext cx="1443990" cy="14439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0B140A1-6713-1F4B-63A3-A87E9C237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272" y="26871384"/>
              <a:ext cx="1443990" cy="14439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8A21471-DEC6-84DF-AB8B-C85C8608D642}"/>
              </a:ext>
            </a:extLst>
          </p:cNvPr>
          <p:cNvSpPr txBox="1"/>
          <p:nvPr/>
        </p:nvSpPr>
        <p:spPr>
          <a:xfrm>
            <a:off x="23680002" y="26463654"/>
            <a:ext cx="281319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通道數值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灰階對應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L*a*b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空間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再轉為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4C75277-F31A-5937-A238-C7361EC4303E}"/>
              </a:ext>
            </a:extLst>
          </p:cNvPr>
          <p:cNvSpPr txBox="1"/>
          <p:nvPr/>
        </p:nvSpPr>
        <p:spPr>
          <a:xfrm>
            <a:off x="10921192" y="26463654"/>
            <a:ext cx="224608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灰階直接映射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圖片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5C0B0FD9-1F67-3DD2-1B6B-AF874F6BD7D0}"/>
              </a:ext>
            </a:extLst>
          </p:cNvPr>
          <p:cNvGrpSpPr/>
          <p:nvPr/>
        </p:nvGrpSpPr>
        <p:grpSpPr>
          <a:xfrm>
            <a:off x="3450659" y="31057963"/>
            <a:ext cx="6329632" cy="3236939"/>
            <a:chOff x="2957648" y="31454361"/>
            <a:chExt cx="2616268" cy="1337945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7FD5EE0E-D23C-9C39-9552-D45AD9E5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648" y="31460076"/>
              <a:ext cx="1332230" cy="1332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1A1A3080-1E05-35DB-77C9-2A08EBA75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971" y="31454361"/>
              <a:ext cx="1337945" cy="1337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067C834D-EED4-613A-60B2-5725C4EE6351}"/>
              </a:ext>
            </a:extLst>
          </p:cNvPr>
          <p:cNvGrpSpPr/>
          <p:nvPr/>
        </p:nvGrpSpPr>
        <p:grpSpPr>
          <a:xfrm>
            <a:off x="10381007" y="31071677"/>
            <a:ext cx="6350058" cy="3223112"/>
            <a:chOff x="8405146" y="31319314"/>
            <a:chExt cx="2668498" cy="1354455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2DD76C2C-C58E-D478-C0F9-E6D566C2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146" y="31319314"/>
              <a:ext cx="1354455" cy="135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30CB2A79-FE7F-5F40-D027-F8C1BDD2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904" y="31319314"/>
              <a:ext cx="1348740" cy="13487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17D789B-7FBD-5A6D-69F4-F6483766EC3D}"/>
              </a:ext>
            </a:extLst>
          </p:cNvPr>
          <p:cNvGrpSpPr/>
          <p:nvPr/>
        </p:nvGrpSpPr>
        <p:grpSpPr>
          <a:xfrm>
            <a:off x="17369651" y="31071677"/>
            <a:ext cx="6460273" cy="3236939"/>
            <a:chOff x="14850868" y="31437851"/>
            <a:chExt cx="2691811" cy="134874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5A3E1F9-A288-F067-42C8-F1D3D4DF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0868" y="31437851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74AAA5C1-F071-AC4A-4F90-6F35EDBD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3939" y="31437851"/>
              <a:ext cx="1348740" cy="134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921FFE4-F60E-E899-4C7F-C067BC12B650}"/>
              </a:ext>
            </a:extLst>
          </p:cNvPr>
          <p:cNvSpPr txBox="1"/>
          <p:nvPr/>
        </p:nvSpPr>
        <p:spPr>
          <a:xfrm>
            <a:off x="3589361" y="13195650"/>
            <a:ext cx="209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Pix2pix                                            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CycleGAN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CUT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B5101D0-7235-EC11-31A1-542A7654810E}"/>
              </a:ext>
            </a:extLst>
          </p:cNvPr>
          <p:cNvSpPr txBox="1"/>
          <p:nvPr/>
        </p:nvSpPr>
        <p:spPr>
          <a:xfrm>
            <a:off x="3690625" y="34462390"/>
            <a:ext cx="209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LSGAN                                                Vanilla                                                    WGAN-GP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6EF761D5-B436-0735-A315-701C340185AE}"/>
              </a:ext>
            </a:extLst>
          </p:cNvPr>
          <p:cNvGrpSpPr/>
          <p:nvPr/>
        </p:nvGrpSpPr>
        <p:grpSpPr>
          <a:xfrm>
            <a:off x="3034174" y="36437110"/>
            <a:ext cx="10244094" cy="3465944"/>
            <a:chOff x="6448527" y="36231884"/>
            <a:chExt cx="3935720" cy="1331595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463B5F88-247D-428E-EA2E-45227498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527" y="36231884"/>
              <a:ext cx="1310005" cy="131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9A82911B-B0F1-8EC0-BDF1-F2E33D51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362" y="36231884"/>
              <a:ext cx="1331595" cy="1331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A6E0D0F7-E0B5-C7AF-5C15-DCB4DBA1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9957" y="36237599"/>
              <a:ext cx="1304290" cy="13042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10DCF530-94F7-E26D-176A-28F6588FE5B8}"/>
              </a:ext>
            </a:extLst>
          </p:cNvPr>
          <p:cNvGrpSpPr/>
          <p:nvPr/>
        </p:nvGrpSpPr>
        <p:grpSpPr>
          <a:xfrm>
            <a:off x="13739876" y="36409012"/>
            <a:ext cx="10168513" cy="3465944"/>
            <a:chOff x="14037698" y="36148177"/>
            <a:chExt cx="4003557" cy="1364615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09A25A7B-7B9A-AD95-8560-D0229442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7698" y="36158972"/>
              <a:ext cx="1353820" cy="135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2E1A092-C159-A912-C476-6AEB3D2C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1518" y="36148177"/>
              <a:ext cx="1364615" cy="1364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C5DCB35-DCCB-7367-E6D8-8631B44D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9505" y="36148177"/>
              <a:ext cx="1301750" cy="13423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80A0B60-1009-BA77-726B-B26EFEC77B67}"/>
              </a:ext>
            </a:extLst>
          </p:cNvPr>
          <p:cNvSpPr txBox="1"/>
          <p:nvPr/>
        </p:nvSpPr>
        <p:spPr>
          <a:xfrm>
            <a:off x="5792609" y="40015912"/>
            <a:ext cx="1711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CUT 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Identity Loss)                                                 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FastCUT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不採用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Identity Loss)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5880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312</TotalTime>
  <Words>236</Words>
  <Application>Microsoft Office PowerPoint</Application>
  <PresentationFormat>自訂</PresentationFormat>
  <Paragraphs>70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微軟正黑體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昱錡 賴</dc:creator>
  <cp:lastModifiedBy>昱錡 賴</cp:lastModifiedBy>
  <cp:revision>56</cp:revision>
  <dcterms:created xsi:type="dcterms:W3CDTF">2023-02-01T17:43:18Z</dcterms:created>
  <dcterms:modified xsi:type="dcterms:W3CDTF">2023-05-18T04:42:21Z</dcterms:modified>
</cp:coreProperties>
</file>